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22" r:id="rId2"/>
    <p:sldId id="279" r:id="rId3"/>
    <p:sldId id="280" r:id="rId4"/>
    <p:sldId id="258" r:id="rId5"/>
    <p:sldId id="273" r:id="rId6"/>
    <p:sldId id="259" r:id="rId7"/>
    <p:sldId id="257" r:id="rId8"/>
    <p:sldId id="260" r:id="rId9"/>
    <p:sldId id="266" r:id="rId10"/>
    <p:sldId id="261" r:id="rId11"/>
    <p:sldId id="281" r:id="rId12"/>
    <p:sldId id="269" r:id="rId13"/>
    <p:sldId id="270" r:id="rId14"/>
    <p:sldId id="262" r:id="rId15"/>
    <p:sldId id="268" r:id="rId16"/>
    <p:sldId id="284" r:id="rId17"/>
    <p:sldId id="324" r:id="rId18"/>
    <p:sldId id="274" r:id="rId19"/>
    <p:sldId id="275" r:id="rId20"/>
    <p:sldId id="278" r:id="rId21"/>
    <p:sldId id="276" r:id="rId22"/>
    <p:sldId id="277" r:id="rId23"/>
    <p:sldId id="264" r:id="rId24"/>
    <p:sldId id="323" r:id="rId25"/>
    <p:sldId id="263" r:id="rId26"/>
    <p:sldId id="265" r:id="rId27"/>
    <p:sldId id="267" r:id="rId28"/>
    <p:sldId id="272" r:id="rId29"/>
    <p:sldId id="27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8" d="100"/>
          <a:sy n="68" d="100"/>
        </p:scale>
        <p:origin x="288" y="-216"/>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C9C74-BF3B-424A-A1AC-3ED3669F10BB}" type="datetimeFigureOut">
              <a:rPr lang="en-US" smtClean="0"/>
              <a:t>13/12/16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8D3A9F-AF71-F344-94C7-073778A80314}" type="slidenum">
              <a:rPr lang="en-US" smtClean="0"/>
              <a:t>‹#›</a:t>
            </a:fld>
            <a:endParaRPr lang="en-US"/>
          </a:p>
        </p:txBody>
      </p:sp>
    </p:spTree>
    <p:extLst>
      <p:ext uri="{BB962C8B-B14F-4D97-AF65-F5344CB8AC3E}">
        <p14:creationId xmlns:p14="http://schemas.microsoft.com/office/powerpoint/2010/main" val="26382022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8D3A9F-AF71-F344-94C7-073778A80314}" type="slidenum">
              <a:rPr lang="en-US" smtClean="0"/>
              <a:t>8</a:t>
            </a:fld>
            <a:endParaRPr lang="en-US"/>
          </a:p>
        </p:txBody>
      </p:sp>
    </p:spTree>
    <p:extLst>
      <p:ext uri="{BB962C8B-B14F-4D97-AF65-F5344CB8AC3E}">
        <p14:creationId xmlns:p14="http://schemas.microsoft.com/office/powerpoint/2010/main" val="3037216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AU"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13/12/16</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AU"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t>13/12/16</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AU"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13/12/16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13/12/16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13/12/16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13/12/16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13/12/16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AU"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13/12/16</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AU"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AU"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t>13/12/16</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AU"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t>13/12/16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t>13/12/16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13/12/16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t>13/12/16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AU"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t>13/12/16</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AU"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t>13/12/16</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New NSW Geography syllabus 7-10</a:t>
            </a:r>
            <a:endParaRPr lang="en-US" dirty="0"/>
          </a:p>
        </p:txBody>
      </p:sp>
    </p:spTree>
    <p:extLst>
      <p:ext uri="{BB962C8B-B14F-4D97-AF65-F5344CB8AC3E}">
        <p14:creationId xmlns:p14="http://schemas.microsoft.com/office/powerpoint/2010/main" val="34544904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Geographical Inquiry Skills</a:t>
            </a:r>
            <a:endParaRPr lang="en-US" dirty="0"/>
          </a:p>
        </p:txBody>
      </p:sp>
      <p:sp>
        <p:nvSpPr>
          <p:cNvPr id="3" name="Content Placeholder 2"/>
          <p:cNvSpPr>
            <a:spLocks noGrp="1"/>
          </p:cNvSpPr>
          <p:nvPr>
            <p:ph idx="1"/>
          </p:nvPr>
        </p:nvSpPr>
        <p:spPr>
          <a:xfrm>
            <a:off x="779463" y="2199454"/>
            <a:ext cx="4907315" cy="3785816"/>
          </a:xfrm>
        </p:spPr>
        <p:txBody>
          <a:bodyPr>
            <a:normAutofit lnSpcReduction="10000"/>
          </a:bodyPr>
          <a:lstStyle/>
          <a:p>
            <a:r>
              <a:rPr lang="en-US" dirty="0" smtClean="0"/>
              <a:t>Acquiring Geographical Information</a:t>
            </a:r>
          </a:p>
          <a:p>
            <a:r>
              <a:rPr lang="en-US" dirty="0" smtClean="0"/>
              <a:t>Processing geographical information</a:t>
            </a:r>
          </a:p>
          <a:p>
            <a:r>
              <a:rPr lang="en-US" dirty="0" smtClean="0"/>
              <a:t>Communicating geographical information</a:t>
            </a:r>
          </a:p>
          <a:p>
            <a:endParaRPr lang="en-US" dirty="0"/>
          </a:p>
          <a:p>
            <a:pPr marL="0" indent="0">
              <a:buNone/>
            </a:pPr>
            <a:r>
              <a:rPr lang="en-US" dirty="0" smtClean="0"/>
              <a:t>Examine page 25 to explore the differences in expectation for Stage 4 and 5.</a:t>
            </a:r>
            <a:endParaRPr lang="en-US" dirty="0"/>
          </a:p>
        </p:txBody>
      </p:sp>
      <p:pic>
        <p:nvPicPr>
          <p:cNvPr id="8" name="Picture 7" descr="AA03921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78841">
            <a:off x="5686778" y="2119059"/>
            <a:ext cx="2191512" cy="3557016"/>
          </a:xfrm>
          <a:prstGeom prst="rect">
            <a:avLst/>
          </a:prstGeom>
        </p:spPr>
      </p:pic>
    </p:spTree>
    <p:extLst>
      <p:ext uri="{BB962C8B-B14F-4D97-AF65-F5344CB8AC3E}">
        <p14:creationId xmlns:p14="http://schemas.microsoft.com/office/powerpoint/2010/main" val="39840561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Geographical Inquiry Skills</a:t>
            </a:r>
            <a:endParaRPr lang="en-US" dirty="0"/>
          </a:p>
        </p:txBody>
      </p:sp>
      <p:sp>
        <p:nvSpPr>
          <p:cNvPr id="3" name="Content Placeholder 2"/>
          <p:cNvSpPr>
            <a:spLocks noGrp="1"/>
          </p:cNvSpPr>
          <p:nvPr>
            <p:ph idx="1"/>
          </p:nvPr>
        </p:nvSpPr>
        <p:spPr>
          <a:xfrm>
            <a:off x="423333" y="2245824"/>
            <a:ext cx="4940078" cy="3711223"/>
          </a:xfrm>
        </p:spPr>
        <p:txBody>
          <a:bodyPr/>
          <a:lstStyle/>
          <a:p>
            <a:r>
              <a:rPr lang="en-US" dirty="0" smtClean="0"/>
              <a:t>How could you use the Geographical Inquiry continuum to develop the use of geographical skills with your students?</a:t>
            </a:r>
          </a:p>
          <a:p>
            <a:r>
              <a:rPr lang="en-US" dirty="0" smtClean="0"/>
              <a:t>How will your knowledge of how students have developed their geographical skills in primary, change the way you teach geography in 7-10?</a:t>
            </a:r>
          </a:p>
          <a:p>
            <a:endParaRPr lang="en-US" dirty="0"/>
          </a:p>
        </p:txBody>
      </p:sp>
      <p:pic>
        <p:nvPicPr>
          <p:cNvPr id="5" name="Picture 4" descr="LS01948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455" y="2770699"/>
            <a:ext cx="3496335" cy="2410559"/>
          </a:xfrm>
          <a:prstGeom prst="rect">
            <a:avLst/>
          </a:prstGeom>
        </p:spPr>
      </p:pic>
    </p:spTree>
    <p:extLst>
      <p:ext uri="{BB962C8B-B14F-4D97-AF65-F5344CB8AC3E}">
        <p14:creationId xmlns:p14="http://schemas.microsoft.com/office/powerpoint/2010/main" val="35479227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10 at 9.30.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1" y="896472"/>
            <a:ext cx="9144000" cy="4881271"/>
          </a:xfrm>
          <a:prstGeom prst="rect">
            <a:avLst/>
          </a:prstGeom>
        </p:spPr>
      </p:pic>
    </p:spTree>
    <p:extLst>
      <p:ext uri="{BB962C8B-B14F-4D97-AF65-F5344CB8AC3E}">
        <p14:creationId xmlns:p14="http://schemas.microsoft.com/office/powerpoint/2010/main" val="41169516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10 at 9.30.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640"/>
            <a:ext cx="9144000" cy="5675843"/>
          </a:xfrm>
          <a:prstGeom prst="rect">
            <a:avLst/>
          </a:prstGeom>
        </p:spPr>
      </p:pic>
    </p:spTree>
    <p:extLst>
      <p:ext uri="{BB962C8B-B14F-4D97-AF65-F5344CB8AC3E}">
        <p14:creationId xmlns:p14="http://schemas.microsoft.com/office/powerpoint/2010/main" val="10472888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Geographical Tools</a:t>
            </a:r>
            <a:endParaRPr lang="en-US" dirty="0"/>
          </a:p>
        </p:txBody>
      </p:sp>
      <p:sp>
        <p:nvSpPr>
          <p:cNvPr id="3" name="Content Placeholder 2"/>
          <p:cNvSpPr>
            <a:spLocks noGrp="1"/>
          </p:cNvSpPr>
          <p:nvPr>
            <p:ph idx="1"/>
          </p:nvPr>
        </p:nvSpPr>
        <p:spPr>
          <a:xfrm>
            <a:off x="779463" y="1949824"/>
            <a:ext cx="4229981" cy="4625954"/>
          </a:xfrm>
        </p:spPr>
        <p:txBody>
          <a:bodyPr>
            <a:normAutofit fontScale="92500" lnSpcReduction="20000"/>
          </a:bodyPr>
          <a:lstStyle/>
          <a:p>
            <a:r>
              <a:rPr lang="en-US" dirty="0" smtClean="0"/>
              <a:t>Maps</a:t>
            </a:r>
          </a:p>
          <a:p>
            <a:r>
              <a:rPr lang="en-US" dirty="0" smtClean="0"/>
              <a:t>Fieldwork</a:t>
            </a:r>
          </a:p>
          <a:p>
            <a:r>
              <a:rPr lang="en-US" dirty="0" smtClean="0"/>
              <a:t>Graphs and Statistics</a:t>
            </a:r>
          </a:p>
          <a:p>
            <a:r>
              <a:rPr lang="en-US" dirty="0" smtClean="0"/>
              <a:t>Spatial Technologies</a:t>
            </a:r>
          </a:p>
          <a:p>
            <a:r>
              <a:rPr lang="en-US" dirty="0" smtClean="0"/>
              <a:t>Visual Representations</a:t>
            </a:r>
          </a:p>
          <a:p>
            <a:pPr marL="0" indent="0">
              <a:buNone/>
            </a:pPr>
            <a:endParaRPr lang="en-US" dirty="0"/>
          </a:p>
          <a:p>
            <a:pPr marL="0" indent="0">
              <a:buNone/>
            </a:pPr>
            <a:r>
              <a:rPr lang="en-US" dirty="0" smtClean="0"/>
              <a:t>Examine page 29 to explore the difference in expectations for Stage 4 and 5. How comfortable are you with these tools? What tools will you need to learn or revise?</a:t>
            </a:r>
            <a:endParaRPr lang="en-US" dirty="0"/>
          </a:p>
        </p:txBody>
      </p:sp>
      <p:pic>
        <p:nvPicPr>
          <p:cNvPr id="6" name="Picture 5" descr="TR00303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4330" y="1949824"/>
            <a:ext cx="3390370" cy="3650619"/>
          </a:xfrm>
          <a:prstGeom prst="rect">
            <a:avLst/>
          </a:prstGeom>
        </p:spPr>
      </p:pic>
    </p:spTree>
    <p:extLst>
      <p:ext uri="{BB962C8B-B14F-4D97-AF65-F5344CB8AC3E}">
        <p14:creationId xmlns:p14="http://schemas.microsoft.com/office/powerpoint/2010/main" val="27590728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10 at 9.30.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932" y="0"/>
            <a:ext cx="7754959" cy="6858000"/>
          </a:xfrm>
          <a:prstGeom prst="rect">
            <a:avLst/>
          </a:prstGeom>
        </p:spPr>
      </p:pic>
    </p:spTree>
    <p:extLst>
      <p:ext uri="{BB962C8B-B14F-4D97-AF65-F5344CB8AC3E}">
        <p14:creationId xmlns:p14="http://schemas.microsoft.com/office/powerpoint/2010/main" val="1323180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Outcomes, stage statements and content</a:t>
            </a:r>
            <a:endParaRPr lang="en-US" dirty="0"/>
          </a:p>
        </p:txBody>
      </p:sp>
      <p:sp>
        <p:nvSpPr>
          <p:cNvPr id="3" name="Subtitle 2"/>
          <p:cNvSpPr>
            <a:spLocks noGrp="1"/>
          </p:cNvSpPr>
          <p:nvPr>
            <p:ph type="subTitle" idx="1"/>
          </p:nvPr>
        </p:nvSpPr>
        <p:spPr/>
        <p:txBody>
          <a:bodyPr/>
          <a:lstStyle/>
          <a:p>
            <a:r>
              <a:rPr lang="en-US" dirty="0" smtClean="0"/>
              <a:t>What are we actually teaching?</a:t>
            </a:r>
            <a:endParaRPr lang="en-US" dirty="0"/>
          </a:p>
        </p:txBody>
      </p:sp>
    </p:spTree>
    <p:extLst>
      <p:ext uri="{BB962C8B-B14F-4D97-AF65-F5344CB8AC3E}">
        <p14:creationId xmlns:p14="http://schemas.microsoft.com/office/powerpoint/2010/main" val="19720573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Outcomes – what do we want students to be able to do?</a:t>
            </a:r>
          </a:p>
        </p:txBody>
      </p:sp>
      <p:sp>
        <p:nvSpPr>
          <p:cNvPr id="3" name="Content Placeholder 2"/>
          <p:cNvSpPr>
            <a:spLocks noGrp="1"/>
          </p:cNvSpPr>
          <p:nvPr>
            <p:ph idx="1"/>
          </p:nvPr>
        </p:nvSpPr>
        <p:spPr/>
        <p:txBody>
          <a:bodyPr>
            <a:normAutofit fontScale="92500"/>
          </a:bodyPr>
          <a:lstStyle/>
          <a:p>
            <a:r>
              <a:rPr lang="en-US" dirty="0" smtClean="0"/>
              <a:t>Outcomes describe the essential learning that MUST happen.</a:t>
            </a:r>
          </a:p>
          <a:p>
            <a:r>
              <a:rPr lang="en-US" dirty="0" smtClean="0"/>
              <a:t>These are the starting points for designing your lessons, excursions and assessments. </a:t>
            </a:r>
          </a:p>
          <a:p>
            <a:r>
              <a:rPr lang="en-US" dirty="0" smtClean="0"/>
              <a:t>It is important to determine which outcomes you are going to report on at the beginning of the year, to ensure that your lessons and assessments accurately relate to the outcomes, and aren’t just an afterthought.</a:t>
            </a:r>
          </a:p>
          <a:p>
            <a:r>
              <a:rPr lang="en-US" dirty="0" smtClean="0"/>
              <a:t>When designing your assessment tasks ensure that they don’t overly </a:t>
            </a:r>
            <a:r>
              <a:rPr lang="en-US" dirty="0" err="1" smtClean="0"/>
              <a:t>emphasise</a:t>
            </a:r>
            <a:r>
              <a:rPr lang="en-US" dirty="0" smtClean="0"/>
              <a:t> the content, but are aimed at demonstrating achievement of the outcomes through the content.</a:t>
            </a:r>
          </a:p>
          <a:p>
            <a:endParaRPr lang="en-US" dirty="0"/>
          </a:p>
        </p:txBody>
      </p:sp>
    </p:spTree>
    <p:extLst>
      <p:ext uri="{BB962C8B-B14F-4D97-AF65-F5344CB8AC3E}">
        <p14:creationId xmlns:p14="http://schemas.microsoft.com/office/powerpoint/2010/main" val="4160752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Outcomes – what do we want students to be able to do?</a:t>
            </a:r>
            <a:endParaRPr lang="en-US" dirty="0"/>
          </a:p>
        </p:txBody>
      </p:sp>
      <p:sp>
        <p:nvSpPr>
          <p:cNvPr id="3" name="Content Placeholder 2"/>
          <p:cNvSpPr>
            <a:spLocks noGrp="1"/>
          </p:cNvSpPr>
          <p:nvPr>
            <p:ph idx="1"/>
          </p:nvPr>
        </p:nvSpPr>
        <p:spPr>
          <a:xfrm>
            <a:off x="779463" y="1812361"/>
            <a:ext cx="7583488" cy="4608195"/>
          </a:xfrm>
        </p:spPr>
        <p:txBody>
          <a:bodyPr>
            <a:normAutofit fontScale="77500" lnSpcReduction="20000"/>
          </a:bodyPr>
          <a:lstStyle/>
          <a:p>
            <a:pPr marL="0" indent="0">
              <a:buNone/>
            </a:pPr>
            <a:r>
              <a:rPr lang="en-US" dirty="0" smtClean="0"/>
              <a:t>Stage 4:</a:t>
            </a:r>
          </a:p>
          <a:p>
            <a:r>
              <a:rPr lang="en-US" b="1" dirty="0"/>
              <a:t>GE4-1 </a:t>
            </a:r>
            <a:r>
              <a:rPr lang="en-US" dirty="0"/>
              <a:t>locates and describes the diverse features and characteristics of a range of places and environments </a:t>
            </a:r>
            <a:endParaRPr lang="en-US" dirty="0" smtClean="0"/>
          </a:p>
          <a:p>
            <a:r>
              <a:rPr lang="en-US" b="1" dirty="0"/>
              <a:t>GE4-2 </a:t>
            </a:r>
            <a:r>
              <a:rPr lang="en-US" dirty="0"/>
              <a:t>describes processes and influences that form and transform places and environments </a:t>
            </a:r>
          </a:p>
          <a:p>
            <a:r>
              <a:rPr lang="en-US" b="1" dirty="0"/>
              <a:t>GE4-3 </a:t>
            </a:r>
            <a:r>
              <a:rPr lang="en-US" dirty="0"/>
              <a:t>explains how interactions and connections between people, places and environments result in change </a:t>
            </a:r>
          </a:p>
          <a:p>
            <a:r>
              <a:rPr lang="en-US" b="1" dirty="0"/>
              <a:t>GE4-4 </a:t>
            </a:r>
            <a:r>
              <a:rPr lang="en-US" dirty="0"/>
              <a:t>examines perspectives of people and </a:t>
            </a:r>
            <a:r>
              <a:rPr lang="en-US" dirty="0" err="1"/>
              <a:t>organisations</a:t>
            </a:r>
            <a:r>
              <a:rPr lang="en-US" dirty="0"/>
              <a:t> on a range of geographical issues </a:t>
            </a:r>
            <a:endParaRPr lang="en-US" dirty="0" smtClean="0"/>
          </a:p>
          <a:p>
            <a:r>
              <a:rPr lang="en-US" b="1" dirty="0"/>
              <a:t>GE4-5 </a:t>
            </a:r>
            <a:r>
              <a:rPr lang="en-US" dirty="0"/>
              <a:t>discusses management of places and environments for their sustainability </a:t>
            </a:r>
            <a:endParaRPr lang="en-US" dirty="0" smtClean="0"/>
          </a:p>
          <a:p>
            <a:r>
              <a:rPr lang="en-US" b="1" dirty="0"/>
              <a:t>GE4-6 </a:t>
            </a:r>
            <a:r>
              <a:rPr lang="en-US" dirty="0"/>
              <a:t>explains differences in human wellbeing </a:t>
            </a:r>
            <a:endParaRPr lang="en-US" dirty="0" smtClean="0"/>
          </a:p>
          <a:p>
            <a:pPr marL="0" indent="0">
              <a:buNone/>
            </a:pPr>
            <a:r>
              <a:rPr lang="en-US" dirty="0" smtClean="0"/>
              <a:t>- Directly from the BOSTES website</a:t>
            </a:r>
            <a:endParaRPr lang="en-US" dirty="0"/>
          </a:p>
          <a:p>
            <a:endParaRPr lang="en-US" dirty="0"/>
          </a:p>
          <a:p>
            <a:endParaRPr lang="en-US" dirty="0"/>
          </a:p>
        </p:txBody>
      </p:sp>
    </p:spTree>
    <p:extLst>
      <p:ext uri="{BB962C8B-B14F-4D97-AF65-F5344CB8AC3E}">
        <p14:creationId xmlns:p14="http://schemas.microsoft.com/office/powerpoint/2010/main" val="7080787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Outcomes – what do we want students to be able to do?</a:t>
            </a:r>
            <a:endParaRPr lang="en-US" dirty="0"/>
          </a:p>
        </p:txBody>
      </p:sp>
      <p:sp>
        <p:nvSpPr>
          <p:cNvPr id="3" name="Content Placeholder 2"/>
          <p:cNvSpPr>
            <a:spLocks noGrp="1"/>
          </p:cNvSpPr>
          <p:nvPr>
            <p:ph idx="1"/>
          </p:nvPr>
        </p:nvSpPr>
        <p:spPr>
          <a:xfrm>
            <a:off x="779463" y="1738387"/>
            <a:ext cx="7583488" cy="4907945"/>
          </a:xfrm>
        </p:spPr>
        <p:txBody>
          <a:bodyPr>
            <a:normAutofit fontScale="77500" lnSpcReduction="20000"/>
          </a:bodyPr>
          <a:lstStyle/>
          <a:p>
            <a:pPr marL="0" indent="0">
              <a:buNone/>
            </a:pPr>
            <a:r>
              <a:rPr lang="en-US" dirty="0" smtClean="0"/>
              <a:t>Stage 5:</a:t>
            </a:r>
          </a:p>
          <a:p>
            <a:r>
              <a:rPr lang="en-US" b="1" dirty="0"/>
              <a:t>GE5-1 </a:t>
            </a:r>
            <a:r>
              <a:rPr lang="en-US" dirty="0"/>
              <a:t>explains the diverse features and characteristics of a range of places and environments </a:t>
            </a:r>
          </a:p>
          <a:p>
            <a:r>
              <a:rPr lang="en-US" b="1" dirty="0"/>
              <a:t>GE5-2 </a:t>
            </a:r>
            <a:r>
              <a:rPr lang="en-US" dirty="0"/>
              <a:t>explains processes and influences that form and transform places and environments </a:t>
            </a:r>
          </a:p>
          <a:p>
            <a:r>
              <a:rPr lang="en-US" b="1" dirty="0"/>
              <a:t>GE5-3 </a:t>
            </a:r>
            <a:r>
              <a:rPr lang="en-US" dirty="0"/>
              <a:t>analyses the effect of interactions and connections between people, places and environments </a:t>
            </a:r>
          </a:p>
          <a:p>
            <a:r>
              <a:rPr lang="en-US" b="1" dirty="0"/>
              <a:t>GE5-4 </a:t>
            </a:r>
            <a:r>
              <a:rPr lang="en-US" dirty="0"/>
              <a:t>accounts for perspectives of people and </a:t>
            </a:r>
            <a:r>
              <a:rPr lang="en-US" dirty="0" err="1"/>
              <a:t>organisations</a:t>
            </a:r>
            <a:r>
              <a:rPr lang="en-US" dirty="0"/>
              <a:t> on a range of geographical issues </a:t>
            </a:r>
            <a:endParaRPr lang="en-US" dirty="0" smtClean="0"/>
          </a:p>
          <a:p>
            <a:r>
              <a:rPr lang="en-US" b="1" dirty="0"/>
              <a:t>GE5-5 </a:t>
            </a:r>
            <a:r>
              <a:rPr lang="en-US" dirty="0"/>
              <a:t>assesses management strategies for places and environments for their sustainability </a:t>
            </a:r>
            <a:endParaRPr lang="en-US" dirty="0" smtClean="0"/>
          </a:p>
          <a:p>
            <a:r>
              <a:rPr lang="en-US" b="1" dirty="0"/>
              <a:t>GE5-6 </a:t>
            </a:r>
            <a:r>
              <a:rPr lang="en-US" dirty="0"/>
              <a:t>analyses differences in human wellbeing and ways to improve human wellbeing </a:t>
            </a:r>
            <a:endParaRPr lang="en-US" dirty="0" smtClean="0"/>
          </a:p>
          <a:p>
            <a:pPr marL="0" indent="0">
              <a:buNone/>
            </a:pPr>
            <a:r>
              <a:rPr lang="en-US" dirty="0" smtClean="0"/>
              <a:t>- Directly from the BOSTEs website.</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903603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 geography?</a:t>
            </a:r>
            <a:endParaRPr lang="en-US" dirty="0"/>
          </a:p>
        </p:txBody>
      </p:sp>
      <p:sp>
        <p:nvSpPr>
          <p:cNvPr id="3" name="Text Placeholder 2"/>
          <p:cNvSpPr>
            <a:spLocks noGrp="1"/>
          </p:cNvSpPr>
          <p:nvPr>
            <p:ph type="body" sz="half" idx="2"/>
          </p:nvPr>
        </p:nvSpPr>
        <p:spPr/>
        <p:txBody>
          <a:bodyPr/>
          <a:lstStyle/>
          <a:p>
            <a:r>
              <a:rPr lang="is-IS" dirty="0" smtClean="0"/>
              <a:t>…and don’t say “...because I have to...”</a:t>
            </a:r>
            <a:endParaRPr lang="en-US" dirty="0"/>
          </a:p>
        </p:txBody>
      </p:sp>
      <p:pic>
        <p:nvPicPr>
          <p:cNvPr id="7" name="Picture Placeholder 6"/>
          <p:cNvPicPr>
            <a:picLocks noGrp="1" noChangeAspect="1"/>
          </p:cNvPicPr>
          <p:nvPr>
            <p:ph type="pic" idx="1"/>
          </p:nvPr>
        </p:nvPicPr>
        <p:blipFill>
          <a:blip r:embed="rId2"/>
          <a:srcRect t="11888" b="11888"/>
          <a:stretch>
            <a:fillRect/>
          </a:stretch>
        </p:blipFill>
        <p:spPr/>
      </p:pic>
    </p:spTree>
    <p:extLst>
      <p:ext uri="{BB962C8B-B14F-4D97-AF65-F5344CB8AC3E}">
        <p14:creationId xmlns:p14="http://schemas.microsoft.com/office/powerpoint/2010/main" val="23365737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statements</a:t>
            </a:r>
            <a:endParaRPr lang="en-US" dirty="0"/>
          </a:p>
        </p:txBody>
      </p:sp>
      <p:sp>
        <p:nvSpPr>
          <p:cNvPr id="3" name="Content Placeholder 2"/>
          <p:cNvSpPr>
            <a:spLocks noGrp="1"/>
          </p:cNvSpPr>
          <p:nvPr>
            <p:ph idx="1"/>
          </p:nvPr>
        </p:nvSpPr>
        <p:spPr/>
        <p:txBody>
          <a:bodyPr/>
          <a:lstStyle/>
          <a:p>
            <a:r>
              <a:rPr lang="en-US" dirty="0" smtClean="0"/>
              <a:t>Stage statements provide a description of what we want students to have achieved by the end of the stage. </a:t>
            </a:r>
          </a:p>
          <a:p>
            <a:r>
              <a:rPr lang="en-US" dirty="0" smtClean="0"/>
              <a:t>They </a:t>
            </a:r>
            <a:r>
              <a:rPr lang="en-US" dirty="0" err="1" smtClean="0"/>
              <a:t>summarise</a:t>
            </a:r>
            <a:r>
              <a:rPr lang="en-US" dirty="0" smtClean="0"/>
              <a:t> content knowledge, skills, values and attitudes.</a:t>
            </a:r>
          </a:p>
          <a:p>
            <a:r>
              <a:rPr lang="en-US" dirty="0" smtClean="0"/>
              <a:t>Use the stage statements to shape assessment tasks.</a:t>
            </a:r>
          </a:p>
          <a:p>
            <a:r>
              <a:rPr lang="en-US" dirty="0" smtClean="0"/>
              <a:t>Use stage statements as a reference point for student achievement.</a:t>
            </a:r>
            <a:endParaRPr lang="en-US" dirty="0"/>
          </a:p>
        </p:txBody>
      </p:sp>
    </p:spTree>
    <p:extLst>
      <p:ext uri="{BB962C8B-B14F-4D97-AF65-F5344CB8AC3E}">
        <p14:creationId xmlns:p14="http://schemas.microsoft.com/office/powerpoint/2010/main" val="8703234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statements – Stage 4</a:t>
            </a:r>
            <a:endParaRPr lang="en-US" dirty="0"/>
          </a:p>
        </p:txBody>
      </p:sp>
      <p:sp>
        <p:nvSpPr>
          <p:cNvPr id="3" name="Content Placeholder 2"/>
          <p:cNvSpPr>
            <a:spLocks noGrp="1"/>
          </p:cNvSpPr>
          <p:nvPr>
            <p:ph idx="1"/>
          </p:nvPr>
        </p:nvSpPr>
        <p:spPr>
          <a:xfrm>
            <a:off x="221934" y="1949824"/>
            <a:ext cx="8606118" cy="4329620"/>
          </a:xfrm>
        </p:spPr>
        <p:txBody>
          <a:bodyPr>
            <a:normAutofit fontScale="85000" lnSpcReduction="20000"/>
          </a:bodyPr>
          <a:lstStyle/>
          <a:p>
            <a:pPr marL="0" indent="0">
              <a:buNone/>
            </a:pPr>
            <a:r>
              <a:rPr lang="en-US" dirty="0"/>
              <a:t>By the end of Stage 4, students describe geographical processes that influence the features and characteristics of places and environments across a range of scales. They describe how places are perceived and valued differently and explain interconnections within environments and between people, places and environments. Students investigate environmental change and differences in human wellbeing and discuss strategies for addressing geographical challenges, taking into account environmental, economic and social factors. </a:t>
            </a:r>
          </a:p>
          <a:p>
            <a:pPr marL="0" indent="0">
              <a:buNone/>
            </a:pPr>
            <a:r>
              <a:rPr lang="en-US" dirty="0"/>
              <a:t>Students undertake geographical inquiry to build knowledge and understanding of people, places and environments through the collection, collation and analysis of primary data and secondary information. Students propose explanations for spatial distributions, patterns and trends and infer relationships. They propose solutions, and may take action to address contemporary geographical challenges and predict outcomes. Students participate in fieldwork to collect primary data and develop their personal capabilities and workplace skills. </a:t>
            </a:r>
            <a:endParaRPr lang="en-US" dirty="0" smtClean="0"/>
          </a:p>
          <a:p>
            <a:pPr marL="0" indent="0">
              <a:buNone/>
            </a:pPr>
            <a:r>
              <a:rPr lang="en-US" dirty="0" smtClean="0"/>
              <a:t>- Directly from the BOSTES website</a:t>
            </a:r>
            <a:endParaRPr lang="en-US" dirty="0"/>
          </a:p>
        </p:txBody>
      </p:sp>
    </p:spTree>
    <p:extLst>
      <p:ext uri="{BB962C8B-B14F-4D97-AF65-F5344CB8AC3E}">
        <p14:creationId xmlns:p14="http://schemas.microsoft.com/office/powerpoint/2010/main" val="29478703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statements – Stage 5</a:t>
            </a:r>
            <a:endParaRPr lang="en-US" dirty="0"/>
          </a:p>
        </p:txBody>
      </p:sp>
      <p:sp>
        <p:nvSpPr>
          <p:cNvPr id="3" name="Content Placeholder 2"/>
          <p:cNvSpPr>
            <a:spLocks noGrp="1"/>
          </p:cNvSpPr>
          <p:nvPr>
            <p:ph idx="1"/>
          </p:nvPr>
        </p:nvSpPr>
        <p:spPr>
          <a:xfrm>
            <a:off x="283583" y="1713728"/>
            <a:ext cx="8593788" cy="5144271"/>
          </a:xfrm>
        </p:spPr>
        <p:txBody>
          <a:bodyPr>
            <a:noAutofit/>
          </a:bodyPr>
          <a:lstStyle/>
          <a:p>
            <a:pPr marL="0" indent="0">
              <a:buNone/>
            </a:pPr>
            <a:r>
              <a:rPr lang="en-US" sz="1700" dirty="0"/>
              <a:t>By the end of Stage 5, students explain geographical processes that change features and characteristics of places and environments over time and across scales and explain the likely consequences of these changes. They </a:t>
            </a:r>
            <a:r>
              <a:rPr lang="en-US" sz="1700" dirty="0" err="1"/>
              <a:t>analyse</a:t>
            </a:r>
            <a:r>
              <a:rPr lang="en-US" sz="1700" dirty="0"/>
              <a:t> interconnections between people, places and environments and propose explanations for distributions, patterns and spatial variations over time and across scales. Students compare changing environments, </a:t>
            </a:r>
            <a:r>
              <a:rPr lang="en-US" sz="1700" dirty="0" err="1"/>
              <a:t>analyse</a:t>
            </a:r>
            <a:r>
              <a:rPr lang="en-US" sz="1700" dirty="0"/>
              <a:t> global differences in human wellbeing, explore alternative views to geographical challenges and assess strategies to address challenges using environmental, social and economic criteria. </a:t>
            </a:r>
          </a:p>
          <a:p>
            <a:pPr marL="0" indent="0">
              <a:buNone/>
            </a:pPr>
            <a:r>
              <a:rPr lang="en-US" sz="1700" dirty="0"/>
              <a:t>Students undertake geographical inquiry to extend knowledge and understanding, and make </a:t>
            </a:r>
            <a:r>
              <a:rPr lang="en-US" sz="1700" dirty="0" err="1"/>
              <a:t>generalisations</a:t>
            </a:r>
            <a:r>
              <a:rPr lang="en-US" sz="1700" dirty="0"/>
              <a:t> and inferences about people, places and environments through the collection, analysis and evaluation of primary data and secondary information. They propose explanations for significant patterns, trends, relationships and anomalies in geographical phenomena. Students propose solutions, and may take action to address contemporary geographical challenges, taking into account alternative points of view and predicted outcomes. Students participate in relevant fieldwork to collect primary data and enhance their personal capabilities and workplace skills. </a:t>
            </a:r>
            <a:endParaRPr lang="en-US" sz="1700" dirty="0" smtClean="0"/>
          </a:p>
          <a:p>
            <a:pPr marL="0" indent="0">
              <a:buNone/>
            </a:pPr>
            <a:r>
              <a:rPr lang="en-US" sz="1700" dirty="0" smtClean="0"/>
              <a:t>- Directly from the BOSTES website</a:t>
            </a:r>
            <a:endParaRPr lang="en-US" sz="1700" dirty="0"/>
          </a:p>
        </p:txBody>
      </p:sp>
    </p:spTree>
    <p:extLst>
      <p:ext uri="{BB962C8B-B14F-4D97-AF65-F5344CB8AC3E}">
        <p14:creationId xmlns:p14="http://schemas.microsoft.com/office/powerpoint/2010/main" val="20598048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 Topics</a:t>
            </a:r>
            <a:endParaRPr lang="en-US"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pPr marL="0" indent="0">
              <a:buNone/>
            </a:pPr>
            <a:r>
              <a:rPr lang="en-US" dirty="0" smtClean="0"/>
              <a:t>Stage 4</a:t>
            </a:r>
          </a:p>
          <a:p>
            <a:r>
              <a:rPr lang="en-US" dirty="0" smtClean="0"/>
              <a:t>Landscapes and Landforms</a:t>
            </a:r>
          </a:p>
          <a:p>
            <a:r>
              <a:rPr lang="en-US" dirty="0" smtClean="0"/>
              <a:t>Place and </a:t>
            </a:r>
            <a:r>
              <a:rPr lang="en-US" dirty="0" err="1" smtClean="0"/>
              <a:t>Liveability</a:t>
            </a:r>
            <a:endParaRPr lang="en-US" dirty="0" smtClean="0"/>
          </a:p>
          <a:p>
            <a:r>
              <a:rPr lang="en-US" dirty="0" smtClean="0"/>
              <a:t>Water in the World</a:t>
            </a:r>
          </a:p>
          <a:p>
            <a:r>
              <a:rPr lang="en-US" dirty="0" smtClean="0"/>
              <a:t>Interconnections</a:t>
            </a:r>
            <a:endParaRPr lang="en-US" dirty="0"/>
          </a:p>
        </p:txBody>
      </p:sp>
      <p:sp>
        <p:nvSpPr>
          <p:cNvPr id="4" name="Content Placeholder 3"/>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smtClean="0"/>
              <a:t>Stage 5</a:t>
            </a:r>
          </a:p>
          <a:p>
            <a:r>
              <a:rPr lang="en-US" dirty="0" smtClean="0"/>
              <a:t>Sustainable Biomes</a:t>
            </a:r>
          </a:p>
          <a:p>
            <a:r>
              <a:rPr lang="en-US" dirty="0" smtClean="0"/>
              <a:t>Changing Places</a:t>
            </a:r>
          </a:p>
          <a:p>
            <a:r>
              <a:rPr lang="en-US" dirty="0" smtClean="0"/>
              <a:t>Environmental Change and Management</a:t>
            </a:r>
          </a:p>
          <a:p>
            <a:r>
              <a:rPr lang="en-US" dirty="0" smtClean="0"/>
              <a:t>Human Wellbeing</a:t>
            </a:r>
            <a:endParaRPr lang="en-US" dirty="0"/>
          </a:p>
        </p:txBody>
      </p:sp>
    </p:spTree>
    <p:extLst>
      <p:ext uri="{BB962C8B-B14F-4D97-AF65-F5344CB8AC3E}">
        <p14:creationId xmlns:p14="http://schemas.microsoft.com/office/powerpoint/2010/main" val="22055461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0358"/>
            <a:ext cx="8153400" cy="807035"/>
          </a:xfrm>
        </p:spPr>
        <p:txBody>
          <a:bodyPr>
            <a:normAutofit fontScale="90000"/>
          </a:bodyPr>
          <a:lstStyle/>
          <a:p>
            <a:r>
              <a:rPr lang="en-US" dirty="0" smtClean="0"/>
              <a:t>Are there some existing resources you can draw on from the current syllabus?</a:t>
            </a:r>
            <a:endParaRPr lang="en-US" dirty="0"/>
          </a:p>
        </p:txBody>
      </p:sp>
      <p:sp>
        <p:nvSpPr>
          <p:cNvPr id="6" name="Text Placeholder 5"/>
          <p:cNvSpPr>
            <a:spLocks noGrp="1"/>
          </p:cNvSpPr>
          <p:nvPr>
            <p:ph type="body" sz="half" idx="2"/>
          </p:nvPr>
        </p:nvSpPr>
        <p:spPr>
          <a:xfrm>
            <a:off x="454152" y="5467393"/>
            <a:ext cx="8156448" cy="1128616"/>
          </a:xfrm>
        </p:spPr>
        <p:txBody>
          <a:bodyPr>
            <a:normAutofit fontScale="92500" lnSpcReduction="10000"/>
          </a:bodyPr>
          <a:lstStyle/>
          <a:p>
            <a:r>
              <a:rPr lang="en-US" dirty="0" smtClean="0"/>
              <a:t>The next slides provide some examples of where there is a little bit of cross over between the current topics and new topics. </a:t>
            </a:r>
            <a:r>
              <a:rPr lang="en-US" dirty="0"/>
              <a:t>B</a:t>
            </a:r>
            <a:r>
              <a:rPr lang="en-US" dirty="0" smtClean="0"/>
              <a:t>e careful to change key terminology and be sure that any old resources actually address the new outcomes and content. You may be able to use them as a base, but chances are you will need to make modifications.</a:t>
            </a:r>
            <a:endParaRPr lang="en-US" dirty="0"/>
          </a:p>
        </p:txBody>
      </p:sp>
      <p:pic>
        <p:nvPicPr>
          <p:cNvPr id="5" name="Picture Placeholder 4" descr="j0227652.jpg"/>
          <p:cNvPicPr>
            <a:picLocks noGrp="1" noChangeAspect="1"/>
          </p:cNvPicPr>
          <p:nvPr>
            <p:ph type="pic" idx="1"/>
          </p:nvPr>
        </p:nvPicPr>
        <p:blipFill>
          <a:blip r:embed="rId2">
            <a:extLst>
              <a:ext uri="{28A0092B-C50C-407E-A947-70E740481C1C}">
                <a14:useLocalDpi xmlns:a14="http://schemas.microsoft.com/office/drawing/2010/main" val="0"/>
              </a:ext>
            </a:extLst>
          </a:blip>
          <a:srcRect t="12365" b="12365"/>
          <a:stretch>
            <a:fillRect/>
          </a:stretch>
        </p:blipFill>
        <p:spPr/>
      </p:pic>
    </p:spTree>
    <p:extLst>
      <p:ext uri="{BB962C8B-B14F-4D97-AF65-F5344CB8AC3E}">
        <p14:creationId xmlns:p14="http://schemas.microsoft.com/office/powerpoint/2010/main" val="2903452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 Topics</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Stage 4</a:t>
            </a:r>
          </a:p>
          <a:p>
            <a:r>
              <a:rPr lang="en-US" dirty="0" smtClean="0"/>
              <a:t>Landscapes and Landforms</a:t>
            </a:r>
          </a:p>
          <a:p>
            <a:r>
              <a:rPr lang="en-US" dirty="0" smtClean="0"/>
              <a:t>Place and </a:t>
            </a:r>
            <a:r>
              <a:rPr lang="en-US" dirty="0" err="1" smtClean="0"/>
              <a:t>Liveability</a:t>
            </a:r>
            <a:endParaRPr lang="en-US" dirty="0" smtClean="0"/>
          </a:p>
          <a:p>
            <a:r>
              <a:rPr lang="en-US" dirty="0" smtClean="0"/>
              <a:t>Water in the World</a:t>
            </a:r>
          </a:p>
          <a:p>
            <a:r>
              <a:rPr lang="en-US" dirty="0" smtClean="0"/>
              <a:t>Interconnections</a:t>
            </a:r>
            <a:endParaRPr lang="en-US" dirty="0"/>
          </a:p>
        </p:txBody>
      </p:sp>
      <p:sp>
        <p:nvSpPr>
          <p:cNvPr id="4" name="Content Placeholder 3"/>
          <p:cNvSpPr>
            <a:spLocks noGrp="1"/>
          </p:cNvSpPr>
          <p:nvPr>
            <p:ph sz="half" idx="2"/>
          </p:nvPr>
        </p:nvSpPr>
        <p:spPr>
          <a:xfrm>
            <a:off x="4705351" y="2216893"/>
            <a:ext cx="3425559" cy="302072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US" dirty="0" smtClean="0"/>
              <a:t>Similar to existing topics</a:t>
            </a:r>
            <a:r>
              <a:rPr lang="is-IS" dirty="0" smtClean="0"/>
              <a:t>….</a:t>
            </a:r>
            <a:endParaRPr lang="en-US" dirty="0" smtClean="0"/>
          </a:p>
          <a:p>
            <a:r>
              <a:rPr lang="en-US" dirty="0" smtClean="0"/>
              <a:t>Global Environments</a:t>
            </a:r>
          </a:p>
          <a:p>
            <a:r>
              <a:rPr lang="en-US" dirty="0" smtClean="0"/>
              <a:t>Global Issues and the Role of Citizenship</a:t>
            </a:r>
          </a:p>
          <a:p>
            <a:r>
              <a:rPr lang="en-US" dirty="0" smtClean="0"/>
              <a:t>Global Environments</a:t>
            </a:r>
          </a:p>
          <a:p>
            <a:r>
              <a:rPr lang="en-US" dirty="0" smtClean="0"/>
              <a:t>Global Change</a:t>
            </a:r>
            <a:endParaRPr lang="en-US" dirty="0"/>
          </a:p>
        </p:txBody>
      </p:sp>
      <p:sp>
        <p:nvSpPr>
          <p:cNvPr id="9" name="Notched Right Arrow 8"/>
          <p:cNvSpPr/>
          <p:nvPr/>
        </p:nvSpPr>
        <p:spPr>
          <a:xfrm rot="10800000">
            <a:off x="3679198" y="4582911"/>
            <a:ext cx="1111375" cy="49939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Notched Right Arrow 9"/>
          <p:cNvSpPr/>
          <p:nvPr/>
        </p:nvSpPr>
        <p:spPr>
          <a:xfrm rot="10800000">
            <a:off x="3679196" y="3949670"/>
            <a:ext cx="1111375" cy="49939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otched Right Arrow 10"/>
          <p:cNvSpPr/>
          <p:nvPr/>
        </p:nvSpPr>
        <p:spPr>
          <a:xfrm rot="10800000">
            <a:off x="3679197" y="3349896"/>
            <a:ext cx="1111375" cy="49939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otched Right Arrow 11"/>
          <p:cNvSpPr/>
          <p:nvPr/>
        </p:nvSpPr>
        <p:spPr>
          <a:xfrm rot="10800000">
            <a:off x="3679197" y="2801032"/>
            <a:ext cx="1111375" cy="49939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3178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 Topics</a:t>
            </a:r>
            <a:endParaRPr lang="en-US" dirty="0"/>
          </a:p>
        </p:txBody>
      </p:sp>
      <p:sp>
        <p:nvSpPr>
          <p:cNvPr id="3" name="Content Placeholder 2"/>
          <p:cNvSpPr>
            <a:spLocks noGrp="1"/>
          </p:cNvSpPr>
          <p:nvPr>
            <p:ph sz="half" idx="1"/>
          </p:nvPr>
        </p:nvSpPr>
        <p:spPr>
          <a:xfrm>
            <a:off x="779461" y="1981201"/>
            <a:ext cx="3135273" cy="39751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US" dirty="0" smtClean="0"/>
              <a:t>Similar existing topic</a:t>
            </a:r>
            <a:r>
              <a:rPr lang="is-IS" dirty="0" smtClean="0"/>
              <a:t>…</a:t>
            </a:r>
            <a:endParaRPr lang="en-US" dirty="0" smtClean="0"/>
          </a:p>
          <a:p>
            <a:r>
              <a:rPr lang="en-US" dirty="0" smtClean="0"/>
              <a:t>Issues in Australian Environments</a:t>
            </a:r>
          </a:p>
          <a:p>
            <a:r>
              <a:rPr lang="en-US" dirty="0" smtClean="0"/>
              <a:t>Global Change </a:t>
            </a:r>
          </a:p>
          <a:p>
            <a:r>
              <a:rPr lang="en-US" dirty="0" smtClean="0"/>
              <a:t>Issues in Australian Environments</a:t>
            </a:r>
          </a:p>
          <a:p>
            <a:r>
              <a:rPr lang="en-US" dirty="0" smtClean="0"/>
              <a:t>Australia in it’s Regional and Global Context</a:t>
            </a:r>
          </a:p>
        </p:txBody>
      </p:sp>
      <p:sp>
        <p:nvSpPr>
          <p:cNvPr id="4" name="Content Placeholder 3"/>
          <p:cNvSpPr>
            <a:spLocks noGrp="1"/>
          </p:cNvSpPr>
          <p:nvPr>
            <p:ph sz="half" idx="2"/>
          </p:nvPr>
        </p:nvSpPr>
        <p:spPr/>
        <p:txBody>
          <a:bodyPr>
            <a:normAutofit lnSpcReduction="10000"/>
          </a:bodyPr>
          <a:lstStyle/>
          <a:p>
            <a:pPr marL="0" indent="0">
              <a:buNone/>
            </a:pPr>
            <a:r>
              <a:rPr lang="en-US" dirty="0" smtClean="0"/>
              <a:t>Stage 5</a:t>
            </a:r>
          </a:p>
          <a:p>
            <a:r>
              <a:rPr lang="en-US" dirty="0" smtClean="0"/>
              <a:t>Sustainable Biomes</a:t>
            </a:r>
          </a:p>
          <a:p>
            <a:pPr marL="0" indent="0">
              <a:buNone/>
            </a:pPr>
            <a:endParaRPr lang="en-US" sz="800" dirty="0" smtClean="0"/>
          </a:p>
          <a:p>
            <a:r>
              <a:rPr lang="en-US" dirty="0" smtClean="0"/>
              <a:t>Changing Places</a:t>
            </a:r>
          </a:p>
          <a:p>
            <a:pPr marL="0" indent="0">
              <a:buNone/>
            </a:pPr>
            <a:endParaRPr lang="en-US" sz="800" dirty="0" smtClean="0"/>
          </a:p>
          <a:p>
            <a:r>
              <a:rPr lang="en-US" dirty="0" smtClean="0"/>
              <a:t>Environmental Change and Management</a:t>
            </a:r>
          </a:p>
          <a:p>
            <a:r>
              <a:rPr lang="en-US" dirty="0" smtClean="0"/>
              <a:t>Human Wellbeing</a:t>
            </a:r>
            <a:endParaRPr lang="en-US" dirty="0"/>
          </a:p>
        </p:txBody>
      </p:sp>
      <p:sp>
        <p:nvSpPr>
          <p:cNvPr id="5" name="Notched Right Arrow 4"/>
          <p:cNvSpPr/>
          <p:nvPr/>
        </p:nvSpPr>
        <p:spPr>
          <a:xfrm>
            <a:off x="3679197" y="2510433"/>
            <a:ext cx="1111375" cy="49939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otched Right Arrow 5"/>
          <p:cNvSpPr/>
          <p:nvPr/>
        </p:nvSpPr>
        <p:spPr>
          <a:xfrm>
            <a:off x="3679197" y="3439557"/>
            <a:ext cx="1111375" cy="49939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otched Right Arrow 6"/>
          <p:cNvSpPr/>
          <p:nvPr/>
        </p:nvSpPr>
        <p:spPr>
          <a:xfrm>
            <a:off x="3679197" y="4337193"/>
            <a:ext cx="1111375" cy="49939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otched Right Arrow 7"/>
          <p:cNvSpPr/>
          <p:nvPr/>
        </p:nvSpPr>
        <p:spPr>
          <a:xfrm>
            <a:off x="3679197" y="5274599"/>
            <a:ext cx="1111375" cy="49939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0841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5" name="Text Placeholder 4"/>
          <p:cNvSpPr>
            <a:spLocks noGrp="1"/>
          </p:cNvSpPr>
          <p:nvPr>
            <p:ph type="body" sz="quarter" idx="3"/>
          </p:nvPr>
        </p:nvSpPr>
        <p:spPr/>
        <p:txBody>
          <a:bodyPr/>
          <a:lstStyle/>
          <a:p>
            <a:r>
              <a:rPr lang="en-US" dirty="0" smtClean="0"/>
              <a:t>Syllabus structure</a:t>
            </a:r>
            <a:endParaRPr lang="en-US" dirty="0"/>
          </a:p>
        </p:txBody>
      </p:sp>
      <p:sp>
        <p:nvSpPr>
          <p:cNvPr id="6" name="Content Placeholder 5"/>
          <p:cNvSpPr>
            <a:spLocks noGrp="1"/>
          </p:cNvSpPr>
          <p:nvPr>
            <p:ph sz="quarter" idx="4"/>
          </p:nvPr>
        </p:nvSpPr>
        <p:spPr>
          <a:xfrm>
            <a:off x="4705351" y="2743200"/>
            <a:ext cx="4169708" cy="3636682"/>
          </a:xfrm>
        </p:spPr>
        <p:txBody>
          <a:bodyPr>
            <a:normAutofit fontScale="92500" lnSpcReduction="20000"/>
          </a:bodyPr>
          <a:lstStyle/>
          <a:p>
            <a:r>
              <a:rPr lang="en-US" u="sng" dirty="0" smtClean="0"/>
              <a:t>Outcomes</a:t>
            </a:r>
            <a:r>
              <a:rPr lang="en-US" dirty="0" smtClean="0"/>
              <a:t> – Statements outlining what we want to students to be able to do</a:t>
            </a:r>
          </a:p>
          <a:p>
            <a:r>
              <a:rPr lang="en-US" u="sng" dirty="0" smtClean="0"/>
              <a:t>Key Inquiry Questions </a:t>
            </a:r>
            <a:r>
              <a:rPr lang="en-US" dirty="0" smtClean="0"/>
              <a:t>– Questions to drive students’ investigations.</a:t>
            </a:r>
          </a:p>
          <a:p>
            <a:r>
              <a:rPr lang="en-US" u="sng" dirty="0" smtClean="0"/>
              <a:t>Content Focus </a:t>
            </a:r>
            <a:r>
              <a:rPr lang="en-US" dirty="0" smtClean="0"/>
              <a:t>– A paragraph outlining the key objectives of the topic.</a:t>
            </a:r>
          </a:p>
          <a:p>
            <a:r>
              <a:rPr lang="en-US" u="sng" dirty="0" smtClean="0"/>
              <a:t>Content </a:t>
            </a:r>
            <a:r>
              <a:rPr lang="en-US" dirty="0" smtClean="0"/>
              <a:t>– The detailed information to be covered (dot points compulsory, dash points optional)</a:t>
            </a:r>
            <a:endParaRPr lang="en-US" dirty="0"/>
          </a:p>
        </p:txBody>
      </p:sp>
      <p:pic>
        <p:nvPicPr>
          <p:cNvPr id="8" name="Picture 7" descr="Screen Shot 2016-10-10 at 9.32.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942" y="1726921"/>
            <a:ext cx="3779208" cy="5005574"/>
          </a:xfrm>
          <a:prstGeom prst="rect">
            <a:avLst/>
          </a:prstGeom>
        </p:spPr>
      </p:pic>
      <p:sp>
        <p:nvSpPr>
          <p:cNvPr id="9" name="Oval 8"/>
          <p:cNvSpPr/>
          <p:nvPr/>
        </p:nvSpPr>
        <p:spPr>
          <a:xfrm>
            <a:off x="508001" y="2032001"/>
            <a:ext cx="1688353" cy="46317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Oval 9"/>
          <p:cNvSpPr/>
          <p:nvPr/>
        </p:nvSpPr>
        <p:spPr>
          <a:xfrm>
            <a:off x="522942" y="4458449"/>
            <a:ext cx="1688353" cy="46317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Oval 10"/>
          <p:cNvSpPr/>
          <p:nvPr/>
        </p:nvSpPr>
        <p:spPr>
          <a:xfrm>
            <a:off x="508001" y="3621741"/>
            <a:ext cx="1688353" cy="46317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p:cNvSpPr/>
          <p:nvPr/>
        </p:nvSpPr>
        <p:spPr>
          <a:xfrm>
            <a:off x="508001" y="5232401"/>
            <a:ext cx="1688353" cy="46317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089346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10 at 9.32.11 PM.png"/>
          <p:cNvPicPr>
            <a:picLocks noChangeAspect="1"/>
          </p:cNvPicPr>
          <p:nvPr/>
        </p:nvPicPr>
        <p:blipFill rotWithShape="1">
          <a:blip r:embed="rId2">
            <a:extLst>
              <a:ext uri="{28A0092B-C50C-407E-A947-70E740481C1C}">
                <a14:useLocalDpi xmlns:a14="http://schemas.microsoft.com/office/drawing/2010/main" val="0"/>
              </a:ext>
            </a:extLst>
          </a:blip>
          <a:srcRect b="59795"/>
          <a:stretch/>
        </p:blipFill>
        <p:spPr>
          <a:xfrm>
            <a:off x="522942" y="323668"/>
            <a:ext cx="8124962" cy="4326746"/>
          </a:xfrm>
          <a:prstGeom prst="rect">
            <a:avLst/>
          </a:prstGeom>
        </p:spPr>
      </p:pic>
      <p:sp>
        <p:nvSpPr>
          <p:cNvPr id="3" name="TextBox 2"/>
          <p:cNvSpPr txBox="1"/>
          <p:nvPr/>
        </p:nvSpPr>
        <p:spPr>
          <a:xfrm>
            <a:off x="100685" y="5121080"/>
            <a:ext cx="8954946"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Related Life Skills outcomes are listed with the mainstream outcomes. </a:t>
            </a:r>
          </a:p>
          <a:p>
            <a:pPr algn="ctr"/>
            <a:r>
              <a:rPr lang="en-US" dirty="0" smtClean="0"/>
              <a:t>There is a separate Life Skills course at the back of the document. Unlike previous syllabuses, </a:t>
            </a:r>
          </a:p>
          <a:p>
            <a:pPr algn="ctr"/>
            <a:r>
              <a:rPr lang="en-US" dirty="0" smtClean="0"/>
              <a:t>The Life Skills course follows the same topics as the mainstream course. This will make it </a:t>
            </a:r>
          </a:p>
          <a:p>
            <a:pPr algn="ctr"/>
            <a:r>
              <a:rPr lang="en-US" dirty="0"/>
              <a:t>e</a:t>
            </a:r>
            <a:r>
              <a:rPr lang="en-US" dirty="0" smtClean="0"/>
              <a:t>asier to manage both your mainstream class and Life Skills students at the same time.</a:t>
            </a:r>
          </a:p>
        </p:txBody>
      </p:sp>
      <p:sp>
        <p:nvSpPr>
          <p:cNvPr id="4" name="Left Arrow 3"/>
          <p:cNvSpPr/>
          <p:nvPr/>
        </p:nvSpPr>
        <p:spPr>
          <a:xfrm rot="2301692">
            <a:off x="6082099" y="4605532"/>
            <a:ext cx="1359987" cy="36946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49113" y="4016200"/>
            <a:ext cx="5926665" cy="634214"/>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10780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10 at 9.32.11 PM.png"/>
          <p:cNvPicPr>
            <a:picLocks noChangeAspect="1"/>
          </p:cNvPicPr>
          <p:nvPr/>
        </p:nvPicPr>
        <p:blipFill rotWithShape="1">
          <a:blip r:embed="rId2">
            <a:extLst>
              <a:ext uri="{28A0092B-C50C-407E-A947-70E740481C1C}">
                <a14:useLocalDpi xmlns:a14="http://schemas.microsoft.com/office/drawing/2010/main" val="0"/>
              </a:ext>
            </a:extLst>
          </a:blip>
          <a:srcRect t="72217"/>
          <a:stretch/>
        </p:blipFill>
        <p:spPr>
          <a:xfrm>
            <a:off x="703355" y="1876777"/>
            <a:ext cx="7630937" cy="2808112"/>
          </a:xfrm>
          <a:prstGeom prst="rect">
            <a:avLst/>
          </a:prstGeom>
        </p:spPr>
      </p:pic>
      <p:sp>
        <p:nvSpPr>
          <p:cNvPr id="3" name="Oval 2"/>
          <p:cNvSpPr/>
          <p:nvPr/>
        </p:nvSpPr>
        <p:spPr>
          <a:xfrm>
            <a:off x="5180940" y="3420164"/>
            <a:ext cx="331734" cy="31275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Oval 3"/>
          <p:cNvSpPr/>
          <p:nvPr/>
        </p:nvSpPr>
        <p:spPr>
          <a:xfrm>
            <a:off x="5512674" y="4097668"/>
            <a:ext cx="331732" cy="31275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p:cNvSpPr txBox="1"/>
          <p:nvPr/>
        </p:nvSpPr>
        <p:spPr>
          <a:xfrm>
            <a:off x="5112306" y="550686"/>
            <a:ext cx="344720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Icons indicate the tools</a:t>
            </a:r>
          </a:p>
          <a:p>
            <a:pPr algn="ctr"/>
            <a:r>
              <a:rPr lang="en-US" dirty="0" smtClean="0"/>
              <a:t> (formerly skills) to be covered.</a:t>
            </a:r>
            <a:endParaRPr lang="en-US" dirty="0"/>
          </a:p>
        </p:txBody>
      </p:sp>
      <p:sp>
        <p:nvSpPr>
          <p:cNvPr id="6" name="TextBox 5"/>
          <p:cNvSpPr txBox="1"/>
          <p:nvPr/>
        </p:nvSpPr>
        <p:spPr>
          <a:xfrm>
            <a:off x="5296046" y="5500668"/>
            <a:ext cx="3672399"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Icons indicate the </a:t>
            </a:r>
            <a:r>
              <a:rPr lang="en-US" smtClean="0"/>
              <a:t>Learning </a:t>
            </a:r>
          </a:p>
          <a:p>
            <a:pPr algn="ctr"/>
            <a:r>
              <a:rPr lang="en-US" smtClean="0"/>
              <a:t>Across the Curriculum to </a:t>
            </a:r>
            <a:r>
              <a:rPr lang="en-US" dirty="0" smtClean="0"/>
              <a:t>be covered.</a:t>
            </a:r>
            <a:endParaRPr lang="en-US" dirty="0"/>
          </a:p>
        </p:txBody>
      </p:sp>
      <p:sp>
        <p:nvSpPr>
          <p:cNvPr id="7" name="Left Arrow 6"/>
          <p:cNvSpPr/>
          <p:nvPr/>
        </p:nvSpPr>
        <p:spPr>
          <a:xfrm rot="18214214">
            <a:off x="5193238" y="2020182"/>
            <a:ext cx="2206210" cy="42927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rot="2301692">
            <a:off x="5604243" y="4749068"/>
            <a:ext cx="1359987" cy="36946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8134" y="436549"/>
            <a:ext cx="3447203"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Australian Curriculum codes. (As a teacher, you don’t really need to worry about these, unless you are looking at resources developed in other states.) </a:t>
            </a:r>
            <a:endParaRPr lang="en-US" dirty="0"/>
          </a:p>
        </p:txBody>
      </p:sp>
      <p:sp>
        <p:nvSpPr>
          <p:cNvPr id="10" name="Left Arrow 9"/>
          <p:cNvSpPr/>
          <p:nvPr/>
        </p:nvSpPr>
        <p:spPr>
          <a:xfrm rot="14966656">
            <a:off x="2635317" y="2257728"/>
            <a:ext cx="1503602" cy="36946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1289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454722"/>
            <a:ext cx="3657600" cy="1161288"/>
          </a:xfrm>
        </p:spPr>
        <p:txBody>
          <a:bodyPr/>
          <a:lstStyle/>
          <a:p>
            <a:r>
              <a:rPr lang="en-US" dirty="0" smtClean="0"/>
              <a:t>Teaching geography</a:t>
            </a:r>
            <a:endParaRPr lang="en-US" dirty="0"/>
          </a:p>
        </p:txBody>
      </p:sp>
      <p:pic>
        <p:nvPicPr>
          <p:cNvPr id="5" name="Picture Placeholder 4"/>
          <p:cNvPicPr>
            <a:picLocks noGrp="1" noChangeAspect="1"/>
          </p:cNvPicPr>
          <p:nvPr>
            <p:ph type="pic" idx="1"/>
          </p:nvPr>
        </p:nvPicPr>
        <p:blipFill>
          <a:blip r:embed="rId2"/>
          <a:srcRect l="34729" r="34729"/>
          <a:stretch>
            <a:fillRect/>
          </a:stretch>
        </p:blipFill>
        <p:spPr/>
      </p:pic>
      <p:sp>
        <p:nvSpPr>
          <p:cNvPr id="4" name="Text Placeholder 3"/>
          <p:cNvSpPr>
            <a:spLocks noGrp="1"/>
          </p:cNvSpPr>
          <p:nvPr>
            <p:ph type="body" sz="half" idx="2"/>
          </p:nvPr>
        </p:nvSpPr>
        <p:spPr>
          <a:xfrm>
            <a:off x="530352" y="1919111"/>
            <a:ext cx="3657600" cy="4701145"/>
          </a:xfrm>
        </p:spPr>
        <p:txBody>
          <a:bodyPr>
            <a:normAutofit/>
          </a:bodyPr>
          <a:lstStyle/>
          <a:p>
            <a:pPr marL="285750" indent="-285750">
              <a:buFont typeface="Arial"/>
              <a:buChar char="•"/>
            </a:pPr>
            <a:r>
              <a:rPr lang="en-US" dirty="0" smtClean="0"/>
              <a:t>Why is it important to teach geography?</a:t>
            </a:r>
          </a:p>
          <a:p>
            <a:pPr marL="285750" indent="-285750">
              <a:buFont typeface="Arial"/>
              <a:buChar char="•"/>
            </a:pPr>
            <a:r>
              <a:rPr lang="en-US" dirty="0" smtClean="0"/>
              <a:t>How do you develop student interest in, and engagement with geography?</a:t>
            </a:r>
          </a:p>
          <a:p>
            <a:pPr marL="285750" indent="-285750">
              <a:buFont typeface="Arial"/>
              <a:buChar char="•"/>
            </a:pPr>
            <a:r>
              <a:rPr lang="en-US" dirty="0" smtClean="0"/>
              <a:t>What is the purpose of geographical inquiry in developing students’ interest in, and engagement with, geography?</a:t>
            </a:r>
          </a:p>
          <a:p>
            <a:pPr marL="285750" indent="-285750">
              <a:buFont typeface="Arial"/>
              <a:buChar char="•"/>
            </a:pPr>
            <a:r>
              <a:rPr lang="en-US" dirty="0" smtClean="0"/>
              <a:t>What do students gain from the study of geography?</a:t>
            </a:r>
            <a:endParaRPr lang="en-US" dirty="0"/>
          </a:p>
        </p:txBody>
      </p:sp>
    </p:spTree>
    <p:extLst>
      <p:ext uri="{BB962C8B-B14F-4D97-AF65-F5344CB8AC3E}">
        <p14:creationId xmlns:p14="http://schemas.microsoft.com/office/powerpoint/2010/main" val="3674408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in Primary – so what?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For the first time, Geography as a stand alone subject will be taught in primary school. It will take a few years before the impact of this is fully </a:t>
            </a:r>
            <a:r>
              <a:rPr lang="en-US" dirty="0" err="1" smtClean="0"/>
              <a:t>realised</a:t>
            </a:r>
            <a:r>
              <a:rPr lang="en-US" dirty="0" smtClean="0"/>
              <a:t>. </a:t>
            </a:r>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2"/>
          <a:stretch>
            <a:fillRect/>
          </a:stretch>
        </p:blipFill>
        <p:spPr>
          <a:xfrm>
            <a:off x="536222" y="3104444"/>
            <a:ext cx="4652290" cy="3095978"/>
          </a:xfrm>
          <a:prstGeom prst="rect">
            <a:avLst/>
          </a:prstGeom>
        </p:spPr>
      </p:pic>
      <p:pic>
        <p:nvPicPr>
          <p:cNvPr id="4" name="Picture 3"/>
          <p:cNvPicPr>
            <a:picLocks noChangeAspect="1"/>
          </p:cNvPicPr>
          <p:nvPr/>
        </p:nvPicPr>
        <p:blipFill>
          <a:blip r:embed="rId3"/>
          <a:stretch>
            <a:fillRect/>
          </a:stretch>
        </p:blipFill>
        <p:spPr>
          <a:xfrm>
            <a:off x="4325055" y="3521427"/>
            <a:ext cx="4445000" cy="2959100"/>
          </a:xfrm>
          <a:prstGeom prst="rect">
            <a:avLst/>
          </a:prstGeom>
        </p:spPr>
      </p:pic>
    </p:spTree>
    <p:extLst>
      <p:ext uri="{BB962C8B-B14F-4D97-AF65-F5344CB8AC3E}">
        <p14:creationId xmlns:p14="http://schemas.microsoft.com/office/powerpoint/2010/main" val="1092376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in Primary – so what?</a:t>
            </a:r>
            <a:endParaRPr lang="en-US" dirty="0"/>
          </a:p>
        </p:txBody>
      </p:sp>
      <p:sp>
        <p:nvSpPr>
          <p:cNvPr id="3" name="Content Placeholder 2"/>
          <p:cNvSpPr>
            <a:spLocks noGrp="1"/>
          </p:cNvSpPr>
          <p:nvPr>
            <p:ph idx="1"/>
          </p:nvPr>
        </p:nvSpPr>
        <p:spPr/>
        <p:txBody>
          <a:bodyPr/>
          <a:lstStyle/>
          <a:p>
            <a:pPr marL="0" indent="0">
              <a:buNone/>
            </a:pPr>
            <a:r>
              <a:rPr lang="en-US" dirty="0" smtClean="0"/>
              <a:t>As a result of students undertaking Geography in primary school they will have:</a:t>
            </a:r>
          </a:p>
          <a:p>
            <a:r>
              <a:rPr lang="en-US" dirty="0" smtClean="0"/>
              <a:t>Investigated geographical concepts (generally lower-order)</a:t>
            </a:r>
          </a:p>
          <a:p>
            <a:r>
              <a:rPr lang="en-US" dirty="0" smtClean="0"/>
              <a:t>Used geographical tools such as large and small scale maps, different types of maps, satellite images, GPS, photographs, illustrations, annotated diagrams, used fieldwork instruments.</a:t>
            </a:r>
          </a:p>
          <a:p>
            <a:r>
              <a:rPr lang="en-US" dirty="0" smtClean="0"/>
              <a:t>Conducting geographical inquiries: acquired, processed and communicated geographical information.</a:t>
            </a:r>
            <a:endParaRPr lang="en-US" dirty="0"/>
          </a:p>
        </p:txBody>
      </p:sp>
    </p:spTree>
    <p:extLst>
      <p:ext uri="{BB962C8B-B14F-4D97-AF65-F5344CB8AC3E}">
        <p14:creationId xmlns:p14="http://schemas.microsoft.com/office/powerpoint/2010/main" val="34901458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in Primary – so what?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Traditional elements used to introduce Geography now may not be as appropriate as they are now. For example:</a:t>
            </a:r>
          </a:p>
          <a:p>
            <a:r>
              <a:rPr lang="en-US" dirty="0" smtClean="0"/>
              <a:t>Starting Year 7 with “What is Geography?”</a:t>
            </a:r>
          </a:p>
          <a:p>
            <a:r>
              <a:rPr lang="en-US" dirty="0" smtClean="0"/>
              <a:t>Providing an introduction to maps,  and associated skills in Year 7.</a:t>
            </a:r>
          </a:p>
          <a:p>
            <a:r>
              <a:rPr lang="en-US" dirty="0" smtClean="0"/>
              <a:t>Introducing fieldwork in Year 7.</a:t>
            </a:r>
          </a:p>
          <a:p>
            <a:pPr marL="0" indent="0">
              <a:buNone/>
            </a:pPr>
            <a:r>
              <a:rPr lang="en-US" dirty="0" smtClean="0"/>
              <a:t>Each of these will still need to be covered in Year 7, but you will actually be building on prior knowledge from primary school rather than  introducing them for the first time.</a:t>
            </a:r>
            <a:endParaRPr lang="en-US" dirty="0"/>
          </a:p>
        </p:txBody>
      </p:sp>
    </p:spTree>
    <p:extLst>
      <p:ext uri="{BB962C8B-B14F-4D97-AF65-F5344CB8AC3E}">
        <p14:creationId xmlns:p14="http://schemas.microsoft.com/office/powerpoint/2010/main" val="1649867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Continuums of learning</a:t>
            </a:r>
            <a:endParaRPr lang="en-US" dirty="0"/>
          </a:p>
        </p:txBody>
      </p:sp>
      <p:sp>
        <p:nvSpPr>
          <p:cNvPr id="3" name="Content Placeholder 2"/>
          <p:cNvSpPr>
            <a:spLocks noGrp="1"/>
          </p:cNvSpPr>
          <p:nvPr>
            <p:ph idx="1"/>
          </p:nvPr>
        </p:nvSpPr>
        <p:spPr>
          <a:xfrm>
            <a:off x="779463" y="1949823"/>
            <a:ext cx="7583488" cy="4316449"/>
          </a:xfrm>
        </p:spPr>
        <p:txBody>
          <a:bodyPr>
            <a:normAutofit fontScale="92500" lnSpcReduction="20000"/>
          </a:bodyPr>
          <a:lstStyle/>
          <a:p>
            <a:pPr marL="0" indent="0">
              <a:buNone/>
            </a:pPr>
            <a:r>
              <a:rPr lang="en-US" dirty="0" smtClean="0"/>
              <a:t>How will I know students’ prior knowledge?</a:t>
            </a:r>
          </a:p>
          <a:p>
            <a:pPr marL="0" indent="0">
              <a:buNone/>
            </a:pPr>
            <a:r>
              <a:rPr lang="en-US" dirty="0" smtClean="0"/>
              <a:t>The continuums map the levels of development that students will reach in each stage . There are three separate continuums:</a:t>
            </a:r>
          </a:p>
          <a:p>
            <a:r>
              <a:rPr lang="en-US" dirty="0" smtClean="0"/>
              <a:t>Geographical concepts p 26-7</a:t>
            </a:r>
          </a:p>
          <a:p>
            <a:r>
              <a:rPr lang="en-US" dirty="0" smtClean="0"/>
              <a:t>Inquiry skills p 30-31</a:t>
            </a:r>
          </a:p>
          <a:p>
            <a:r>
              <a:rPr lang="en-US" dirty="0" smtClean="0"/>
              <a:t>Geographical tools p34</a:t>
            </a:r>
          </a:p>
          <a:p>
            <a:pPr marL="0" indent="0">
              <a:buNone/>
            </a:pPr>
            <a:r>
              <a:rPr lang="en-US" dirty="0" smtClean="0"/>
              <a:t>These continuums include learning in both primary school and secondary school. </a:t>
            </a:r>
          </a:p>
          <a:p>
            <a:pPr marL="0" indent="0">
              <a:buNone/>
            </a:pPr>
            <a:r>
              <a:rPr lang="en-US" dirty="0" smtClean="0">
                <a:solidFill>
                  <a:schemeClr val="accent1">
                    <a:lumMod val="60000"/>
                    <a:lumOff val="40000"/>
                  </a:schemeClr>
                </a:solidFill>
              </a:rPr>
              <a:t>It is obviously still a good idea to undertake </a:t>
            </a:r>
            <a:r>
              <a:rPr lang="en-US" dirty="0" smtClean="0">
                <a:solidFill>
                  <a:schemeClr val="accent1">
                    <a:lumMod val="75000"/>
                  </a:schemeClr>
                </a:solidFill>
              </a:rPr>
              <a:t>pre-testing </a:t>
            </a:r>
            <a:r>
              <a:rPr lang="en-US" dirty="0" smtClean="0">
                <a:solidFill>
                  <a:schemeClr val="accent1">
                    <a:lumMod val="60000"/>
                    <a:lumOff val="40000"/>
                  </a:schemeClr>
                </a:solidFill>
              </a:rPr>
              <a:t>to get an accurate picture of what your students have actually achieved.</a:t>
            </a:r>
            <a:endParaRPr lang="en-US" dirty="0">
              <a:solidFill>
                <a:schemeClr val="accent1">
                  <a:lumMod val="60000"/>
                  <a:lumOff val="40000"/>
                </a:schemeClr>
              </a:solidFill>
            </a:endParaRPr>
          </a:p>
        </p:txBody>
      </p:sp>
      <p:pic>
        <p:nvPicPr>
          <p:cNvPr id="4" name="Picture 3" descr="200235995-0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4299" y="2675390"/>
            <a:ext cx="2441140" cy="2441140"/>
          </a:xfrm>
          <a:prstGeom prst="rect">
            <a:avLst/>
          </a:prstGeom>
        </p:spPr>
      </p:pic>
    </p:spTree>
    <p:extLst>
      <p:ext uri="{BB962C8B-B14F-4D97-AF65-F5344CB8AC3E}">
        <p14:creationId xmlns:p14="http://schemas.microsoft.com/office/powerpoint/2010/main" val="25438040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Geographical Concepts</a:t>
            </a:r>
            <a:endParaRPr lang="en-US" dirty="0"/>
          </a:p>
        </p:txBody>
      </p:sp>
      <p:sp>
        <p:nvSpPr>
          <p:cNvPr id="3" name="Content Placeholder 2"/>
          <p:cNvSpPr>
            <a:spLocks noGrp="1"/>
          </p:cNvSpPr>
          <p:nvPr>
            <p:ph idx="1"/>
          </p:nvPr>
        </p:nvSpPr>
        <p:spPr>
          <a:xfrm>
            <a:off x="396918" y="1949825"/>
            <a:ext cx="8315434" cy="4697350"/>
          </a:xfrm>
        </p:spPr>
        <p:txBody>
          <a:bodyPr>
            <a:normAutofit fontScale="77500" lnSpcReduction="20000"/>
          </a:bodyPr>
          <a:lstStyle/>
          <a:p>
            <a:r>
              <a:rPr lang="en-US" dirty="0" smtClean="0"/>
              <a:t>Place - </a:t>
            </a:r>
            <a:r>
              <a:rPr lang="en-US" i="1" dirty="0"/>
              <a:t>the significance of places and what they are like </a:t>
            </a:r>
            <a:endParaRPr lang="en-US" dirty="0" smtClean="0"/>
          </a:p>
          <a:p>
            <a:r>
              <a:rPr lang="en-US" dirty="0" smtClean="0"/>
              <a:t>Space -t</a:t>
            </a:r>
            <a:r>
              <a:rPr lang="en-US" i="1" dirty="0" smtClean="0"/>
              <a:t>he </a:t>
            </a:r>
            <a:r>
              <a:rPr lang="en-US" i="1" dirty="0"/>
              <a:t>significance of location and spatial distribution, and ways people </a:t>
            </a:r>
            <a:r>
              <a:rPr lang="en-US" i="1" dirty="0" err="1"/>
              <a:t>organise</a:t>
            </a:r>
            <a:r>
              <a:rPr lang="en-US" i="1" dirty="0"/>
              <a:t> and manage the spaces that we </a:t>
            </a:r>
            <a:r>
              <a:rPr lang="en-US" i="1" dirty="0" smtClean="0"/>
              <a:t>live </a:t>
            </a:r>
            <a:r>
              <a:rPr lang="en-US" i="1" dirty="0"/>
              <a:t>in </a:t>
            </a:r>
            <a:endParaRPr lang="en-US" dirty="0" smtClean="0"/>
          </a:p>
          <a:p>
            <a:r>
              <a:rPr lang="en-US" dirty="0" smtClean="0"/>
              <a:t>Environment - t</a:t>
            </a:r>
            <a:r>
              <a:rPr lang="en-US" i="1" dirty="0" smtClean="0"/>
              <a:t>he </a:t>
            </a:r>
            <a:r>
              <a:rPr lang="en-US" i="1" dirty="0"/>
              <a:t>significance of the environment in human life, and the important interrelationships between humans and the environment </a:t>
            </a:r>
            <a:endParaRPr lang="en-US" dirty="0" smtClean="0"/>
          </a:p>
          <a:p>
            <a:r>
              <a:rPr lang="en-US" dirty="0" smtClean="0"/>
              <a:t>Interconnection - </a:t>
            </a:r>
            <a:r>
              <a:rPr lang="en-US" i="1" dirty="0"/>
              <a:t>no object of geographical study can be viewed in isolation </a:t>
            </a:r>
            <a:endParaRPr lang="en-US" dirty="0" smtClean="0"/>
          </a:p>
          <a:p>
            <a:r>
              <a:rPr lang="en-US" dirty="0" smtClean="0"/>
              <a:t>Scale - </a:t>
            </a:r>
            <a:r>
              <a:rPr lang="en-US" i="1" dirty="0"/>
              <a:t>the way that geographical phenomena and problems can be examined at different spatial levels </a:t>
            </a:r>
            <a:endParaRPr lang="en-US" dirty="0" smtClean="0"/>
          </a:p>
          <a:p>
            <a:r>
              <a:rPr lang="en-US" dirty="0" smtClean="0"/>
              <a:t>Sustainability - t</a:t>
            </a:r>
            <a:r>
              <a:rPr lang="en-US" i="1" dirty="0" smtClean="0"/>
              <a:t>he </a:t>
            </a:r>
            <a:r>
              <a:rPr lang="en-US" i="1" dirty="0"/>
              <a:t>capacity of the environment to continue to support our lives and the lives of other living creatures into the future </a:t>
            </a:r>
            <a:endParaRPr lang="en-US" dirty="0" smtClean="0"/>
          </a:p>
          <a:p>
            <a:r>
              <a:rPr lang="en-US" dirty="0" smtClean="0"/>
              <a:t>Change - </a:t>
            </a:r>
            <a:r>
              <a:rPr lang="en-US" i="1" dirty="0"/>
              <a:t>explaining geographical phenomena by investigating how they have developed over time </a:t>
            </a:r>
            <a:endParaRPr lang="en-US" i="1" dirty="0" smtClean="0"/>
          </a:p>
          <a:p>
            <a:pPr marL="0" indent="0">
              <a:buNone/>
            </a:pPr>
            <a:r>
              <a:rPr lang="en-US" i="1" dirty="0" smtClean="0"/>
              <a:t>Examine page 22 to explore the differences in expectations for Stage 4 and 5.</a:t>
            </a:r>
            <a:endParaRPr lang="en-US" dirty="0"/>
          </a:p>
        </p:txBody>
      </p:sp>
    </p:spTree>
    <p:extLst>
      <p:ext uri="{BB962C8B-B14F-4D97-AF65-F5344CB8AC3E}">
        <p14:creationId xmlns:p14="http://schemas.microsoft.com/office/powerpoint/2010/main" val="41754739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10 at 9.26.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995" y="171196"/>
            <a:ext cx="7346397" cy="6462687"/>
          </a:xfrm>
          <a:prstGeom prst="rect">
            <a:avLst/>
          </a:prstGeom>
        </p:spPr>
      </p:pic>
    </p:spTree>
    <p:extLst>
      <p:ext uri="{BB962C8B-B14F-4D97-AF65-F5344CB8AC3E}">
        <p14:creationId xmlns:p14="http://schemas.microsoft.com/office/powerpoint/2010/main" val="49889124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655</TotalTime>
  <Words>1721</Words>
  <Application>Microsoft Macintosh PowerPoint</Application>
  <PresentationFormat>On-screen Show (4:3)</PresentationFormat>
  <Paragraphs>149</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Pixel</vt:lpstr>
      <vt:lpstr>New NSW Geography syllabus 7-10</vt:lpstr>
      <vt:lpstr>Why teach geography?</vt:lpstr>
      <vt:lpstr>Teaching geography</vt:lpstr>
      <vt:lpstr>Geography in Primary – so what?</vt:lpstr>
      <vt:lpstr>Geography in Primary – so what?</vt:lpstr>
      <vt:lpstr>Geography in Primary – so what?</vt:lpstr>
      <vt:lpstr>Continuums of learning</vt:lpstr>
      <vt:lpstr>Geographical Concepts</vt:lpstr>
      <vt:lpstr>PowerPoint Presentation</vt:lpstr>
      <vt:lpstr>Geographical Inquiry Skills</vt:lpstr>
      <vt:lpstr>Geographical Inquiry Skills</vt:lpstr>
      <vt:lpstr>PowerPoint Presentation</vt:lpstr>
      <vt:lpstr>PowerPoint Presentation</vt:lpstr>
      <vt:lpstr>Geographical Tools</vt:lpstr>
      <vt:lpstr>PowerPoint Presentation</vt:lpstr>
      <vt:lpstr>Outcomes, stage statements and content</vt:lpstr>
      <vt:lpstr>Outcomes – what do we want students to be able to do?</vt:lpstr>
      <vt:lpstr>Outcomes – what do we want students to be able to do?</vt:lpstr>
      <vt:lpstr>Outcomes – what do we want students to be able to do?</vt:lpstr>
      <vt:lpstr>Stage statements</vt:lpstr>
      <vt:lpstr>Stage statements – Stage 4</vt:lpstr>
      <vt:lpstr>Stage statements – Stage 5</vt:lpstr>
      <vt:lpstr>Content - Topics</vt:lpstr>
      <vt:lpstr>Are there some existing resources you can draw on from the current syllabus?</vt:lpstr>
      <vt:lpstr>Content - Topics</vt:lpstr>
      <vt:lpstr>Content - Topics</vt:lpstr>
      <vt:lpstr>Content</vt:lpstr>
      <vt:lpstr>PowerPoint Presentation</vt:lpstr>
      <vt:lpstr>PowerPoint Presentation</vt:lpstr>
    </vt:vector>
  </TitlesOfParts>
  <Company>NSW DEC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7-10 Geography syllabus</dc:title>
  <dc:creator>Louise Swanson</dc:creator>
  <cp:lastModifiedBy>Louise Swanson</cp:lastModifiedBy>
  <cp:revision>57</cp:revision>
  <dcterms:created xsi:type="dcterms:W3CDTF">2016-10-10T09:49:41Z</dcterms:created>
  <dcterms:modified xsi:type="dcterms:W3CDTF">2016-12-12T22:40:02Z</dcterms:modified>
</cp:coreProperties>
</file>